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5"/>
  </p:notesMasterIdLst>
  <p:sldIdLst>
    <p:sldId id="256" r:id="rId2"/>
    <p:sldId id="257" r:id="rId3"/>
    <p:sldId id="259" r:id="rId4"/>
    <p:sldId id="260" r:id="rId5"/>
    <p:sldId id="261" r:id="rId6"/>
    <p:sldId id="264" r:id="rId7"/>
    <p:sldId id="263" r:id="rId8"/>
    <p:sldId id="262" r:id="rId9"/>
    <p:sldId id="266" r:id="rId10"/>
    <p:sldId id="265" r:id="rId11"/>
    <p:sldId id="267" r:id="rId12"/>
    <p:sldId id="268" r:id="rId13"/>
    <p:sldId id="276" r:id="rId14"/>
    <p:sldId id="269" r:id="rId15"/>
    <p:sldId id="258" r:id="rId16"/>
    <p:sldId id="270" r:id="rId17"/>
    <p:sldId id="271" r:id="rId18"/>
    <p:sldId id="272" r:id="rId19"/>
    <p:sldId id="273" r:id="rId20"/>
    <p:sldId id="274" r:id="rId21"/>
    <p:sldId id="275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30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31" autoAdjust="0"/>
    <p:restoredTop sz="85789" autoAdjust="0"/>
  </p:normalViewPr>
  <p:slideViewPr>
    <p:cSldViewPr snapToGrid="0">
      <p:cViewPr varScale="1">
        <p:scale>
          <a:sx n="106" d="100"/>
          <a:sy n="106" d="100"/>
        </p:scale>
        <p:origin x="144" y="1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0A180-4E57-4881-ADA3-43951C970416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5E821D-0775-415C-B7A1-B398EFAD61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702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my name is David and we're </a:t>
            </a:r>
            <a:r>
              <a:rPr lang="en-US" dirty="0" err="1"/>
              <a:t>gonna</a:t>
            </a:r>
            <a:r>
              <a:rPr lang="en-US" dirty="0"/>
              <a:t> talk about observability, specifically in the context of Securing AI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56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gets us up to now, but we should also be anticipating the problems of tomorrow.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click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Working Memory Graphs are going to mean that even today’s LLMs can more easily navigate and accomplish their tasks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 federated embedding models make it easy build hidden messages into logs you can see but won’t need words; that’s a human requirement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click</a:t>
            </a:r>
          </a:p>
          <a:p>
            <a:endParaRPr lang="en-US" dirty="0"/>
          </a:p>
          <a:p>
            <a:r>
              <a:rPr lang="en-US" dirty="0"/>
              <a:t>Good news is that best practices mitigate those types of threats, and a little bit of planning goes a long way.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 curate known good examples of application logs, build a knowledge graph, and carry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35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There’s other aspects to Observability beyond security; namely Governance and Performance Monitoring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Happy to clarify any of the security stuff, frame the other aspects of observability, else talk about other topics.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606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practice, that means covering what they can do, how they work, and how they break.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Additionally, we'll talk about cool new statistical methods for instrumenting these systems, how you manage risk at the appropriate rigor, etc.</a:t>
            </a:r>
          </a:p>
          <a:p>
            <a:endParaRPr lang="en-US" dirty="0"/>
          </a:p>
          <a:p>
            <a:r>
              <a:rPr lang="en-US" dirty="0"/>
              <a:t>Finally, we'll look at the future a little.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077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tell that story we have to back up just a little. This video is super cool but It's 9 months old and already out of date. That said, it show cases how these models allow for context switching in the real world, task planning, and self-directed goals.</a:t>
            </a:r>
          </a:p>
          <a:p>
            <a:endParaRPr lang="en-US" dirty="0"/>
          </a:p>
          <a:p>
            <a:r>
              <a:rPr lang="en-US" dirty="0"/>
              <a:t>The video alone is neat, but we have other stuff to important topics too; not just hallucinations, but actual vulnerabilities and improperly provisioned account integrations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642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4.1 So how do we start to think about these systems? Initially with data pipelines and your source of truth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4.2 Then you can start to think about how you expose your system to users, integrate with other tooling,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click</a:t>
            </a:r>
          </a:p>
          <a:p>
            <a:endParaRPr lang="en-US" dirty="0"/>
          </a:p>
          <a:p>
            <a:r>
              <a:rPr lang="en-US" dirty="0"/>
              <a:t>4.3 Finally you can plan for how you abstract your runtime while logging your inputs and outputs.</a:t>
            </a:r>
          </a:p>
          <a:p>
            <a:endParaRPr lang="en-US" dirty="0"/>
          </a:p>
          <a:p>
            <a:r>
              <a:rPr lang="en-US" dirty="0"/>
              <a:t>Whether driving real-time decisions, coordinating the efforts of self-directed agents, or making sure to curate an up-to-date source of truth it turns out these systems are capable of some pretty incredible things, especially when you zoom in</a:t>
            </a:r>
          </a:p>
          <a:p>
            <a:endParaRPr lang="en-US" dirty="0"/>
          </a:p>
          <a:p>
            <a:r>
              <a:rPr lang="en-US" dirty="0"/>
              <a:t>click</a:t>
            </a:r>
          </a:p>
          <a:p>
            <a:r>
              <a:rPr lang="en-US" dirty="0"/>
              <a:t>4.4 That's where the controls come into play.</a:t>
            </a:r>
          </a:p>
          <a:p>
            <a:r>
              <a:rPr lang="en-US" dirty="0"/>
              <a:t>click</a:t>
            </a:r>
          </a:p>
          <a:p>
            <a:r>
              <a:rPr lang="en-US" dirty="0"/>
              <a:t>4.5 without those key components listed on the bottom left, you mind find that your chatbot or autonomous agent went off track.</a:t>
            </a:r>
          </a:p>
          <a:p>
            <a:r>
              <a:rPr lang="en-US" dirty="0"/>
              <a:t>click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00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especially when it’s actively being attacked.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It turns out there's lots of ways to sneak vulnerabilities into your system if you don't have good controls in place.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Bad actors and rogue states have tooling that makes it trivial to develop new attacks.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 err="1"/>
              <a:t>Whatsmore</a:t>
            </a:r>
            <a:r>
              <a:rPr lang="en-US" sz="1200" dirty="0"/>
              <a:t> the shrinking of these models, availability of compute, and data breaches make it easier than ever to automate.</a:t>
            </a:r>
          </a:p>
          <a:p>
            <a:r>
              <a:rPr lang="en-US" sz="1200" dirty="0"/>
              <a:t>click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48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sounds hard right? Nope. LLMs (at least for now) are bad at planning out their day, and we just need to watch what they’re doing.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Video</a:t>
            </a:r>
          </a:p>
          <a:p>
            <a:endParaRPr lang="en-US" dirty="0"/>
          </a:p>
          <a:p>
            <a:r>
              <a:rPr lang="en-US" dirty="0"/>
              <a:t>This helps explain the concept in play, but the key really is just making sure models don’t wander into places they’re not built for.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Doing that involves 3 things: Better Statistical Methods, Good Data Management Practices, and Evolving Schemas driven by “what good looks like”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click</a:t>
            </a:r>
            <a:br>
              <a:rPr lang="en-US" dirty="0"/>
            </a:br>
            <a:br>
              <a:rPr lang="en-US" dirty="0"/>
            </a:br>
            <a:r>
              <a:rPr lang="en-US" dirty="0"/>
              <a:t>Plus you can even use those fancy statistics to forecast behavior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160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Cool right? Yep, but still sounds like some use cases might need that much rigor.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Absolutely, which is why you need a framework for efficiently managing risk across the 3 dimensions you see on screen.</a:t>
            </a:r>
          </a:p>
          <a:p>
            <a:endParaRPr lang="en-US" dirty="0"/>
          </a:p>
          <a:p>
            <a:r>
              <a:rPr lang="en-US" dirty="0"/>
              <a:t>How you position your system, how sensitive the data is, and how you acquired that data all help determine what controls you need.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1985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practice that means being able to quickly decide what requirements exist for software teams, or how you might need to beef up vendor solutions.</a:t>
            </a:r>
          </a:p>
          <a:p>
            <a:endParaRPr lang="en-US" dirty="0"/>
          </a:p>
          <a:p>
            <a:r>
              <a:rPr lang="en-US" dirty="0"/>
              <a:t>For example, Simple Access Management via might be enough for an internally facing chatbot.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But you might need both statistical monitoring and business rules for complex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925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same is true of data licensure.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Data you own makes sense, but still needs business acceptance for sensitive things.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data might describe the legal liability and indemnity on offer, but make sure you have Legal validate that.</a:t>
            </a:r>
          </a:p>
          <a:p>
            <a:endParaRPr lang="en-US" dirty="0"/>
          </a:p>
          <a:p>
            <a:r>
              <a:rPr lang="en-US" dirty="0"/>
              <a:t>Public data is harder since there are still ongoing legal challenges to what constitutes fair use; better to just double check with counsel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E821D-0775-415C-B7A1-B398EFAD61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28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564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53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518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839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39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647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3402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3838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10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61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358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8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0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29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74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1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78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46CE7D5-CF57-46EF-B807-FDD0502418D4}" type="datetimeFigureOut">
              <a:rPr lang="en-US" smtClean="0"/>
              <a:t>1/2/2024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9296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eroday.tool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atentspace.tools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xmorris12/vec2text" TargetMode="External"/><Relationship Id="rId7" Type="http://schemas.openxmlformats.org/officeDocument/2006/relationships/hyperlink" Target="https://ai.meta.com/research/publications/purple-llama-cyberseceval-a-benchmark-for-evaluating-the-cybersecurity-risks-of-large-language-model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sciencedirect.com/science/article/abs/pii/S0957417422011423#:~:text=According%20to%20the%20spatiality%20of,2017" TargetMode="External"/><Relationship Id="rId5" Type="http://schemas.openxmlformats.org/officeDocument/2006/relationships/hyperlink" Target="https://www.openpolicyagent.org/docs/latest/policy-language/" TargetMode="External"/><Relationship Id="rId4" Type="http://schemas.openxmlformats.org/officeDocument/2006/relationships/hyperlink" Target="https://neo4j.com/developer-blog/knowledge-graphs-llms-multi-hop-question-answering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tentspace.tools/#h.de5k8d8cxz8c" TargetMode="External"/><Relationship Id="rId2" Type="http://schemas.openxmlformats.org/officeDocument/2006/relationships/hyperlink" Target="https://llmpriming.focallab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okbook.openai.com/examples/using_logprob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llm-attacks.org/" TargetMode="External"/><Relationship Id="rId2" Type="http://schemas.openxmlformats.org/officeDocument/2006/relationships/hyperlink" Target="https://huggingface.co/docs/huggingface_hub/main/en/package_reference/hf_file_syste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atentspace.tools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307.08715v2.pdf" TargetMode="External"/><Relationship Id="rId2" Type="http://schemas.openxmlformats.org/officeDocument/2006/relationships/hyperlink" Target="https://owasp.org/www-community/attacks/Blind_SQL_Injec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atentspace.tools/#h.rmca9kuof4sx" TargetMode="External"/><Relationship Id="rId5" Type="http://schemas.openxmlformats.org/officeDocument/2006/relationships/hyperlink" Target="https://brightsec.com/blog/error-based-sql-injection/" TargetMode="External"/><Relationship Id="rId4" Type="http://schemas.openxmlformats.org/officeDocument/2006/relationships/hyperlink" Target="https://www.f5.com/glossary/application-firewal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blog/nvidia-enables-trustworthy-safe-and-secure-large-language-model-conversational-systems/" TargetMode="External"/><Relationship Id="rId2" Type="http://schemas.openxmlformats.org/officeDocument/2006/relationships/hyperlink" Target="https://github.com/jxmorris12/vec2tex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2310.06816.pd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blog/nvidia-enables-trustworthy-safe-and-secure-large-language-model-conversational-systems/" TargetMode="External"/><Relationship Id="rId2" Type="http://schemas.openxmlformats.org/officeDocument/2006/relationships/hyperlink" Target="https://not-just-memorization.github.io/extracting-training-data-from-chatgpt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latentspace.tools/" TargetMode="External"/><Relationship Id="rId4" Type="http://schemas.openxmlformats.org/officeDocument/2006/relationships/hyperlink" Target="https://www.microsoft.com/en-us/security/business/security-101/what-is-data-loss-prevention-dl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owdstrike.com/cybersecurity-101/cyberattacks/supply-chain-attacks/" TargetMode="External"/><Relationship Id="rId2" Type="http://schemas.openxmlformats.org/officeDocument/2006/relationships/hyperlink" Target="https://cset.georgetown.edu/article/the-eu-ai-act-a-primer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raphable.ai/blog/what-is-data-lineage-data-provenance/" TargetMode="External"/><Relationship Id="rId5" Type="http://schemas.openxmlformats.org/officeDocument/2006/relationships/hyperlink" Target="https://huggingface.co/docs/huggingface_hub/main/en/package_reference/hf_file_system" TargetMode="External"/><Relationship Id="rId4" Type="http://schemas.openxmlformats.org/officeDocument/2006/relationships/hyperlink" Target="https://spectrum.ieee.org/ai-cybersecurity-data-poisoning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lunk.com/en_us/blog/learn/purple-team.html" TargetMode="External"/><Relationship Id="rId2" Type="http://schemas.openxmlformats.org/officeDocument/2006/relationships/hyperlink" Target="https://en.wikipedia.org/wiki/Defense_in_depth_(computing)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zeroday.tools/" TargetMode="External"/><Relationship Id="rId5" Type="http://schemas.openxmlformats.org/officeDocument/2006/relationships/hyperlink" Target="https://ai.meta.com/llama/purple-llama/#cybersecurity" TargetMode="External"/><Relationship Id="rId4" Type="http://schemas.openxmlformats.org/officeDocument/2006/relationships/hyperlink" Target="https://owasp.org/www-project-top-10-for-large-language-model-applications/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9.xml"/><Relationship Id="rId7" Type="http://schemas.openxmlformats.org/officeDocument/2006/relationships/hyperlink" Target="https://llm-attacks.org/" TargetMode="Externa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github.com/yoheinakajima/babyagi?ref=theresanaiforthat#objective" TargetMode="External"/><Relationship Id="rId5" Type="http://schemas.openxmlformats.org/officeDocument/2006/relationships/hyperlink" Target="https://learn.microsoft.com/en-us/semantic-kernel/ai-orchestration/planners/?tabs=python" TargetMode="Externa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hyperlink" Target="https://blogs.nvidia.com/blog/2023/04/25/ai-chatbot-guardrails-nemo/" TargetMode="External"/><Relationship Id="rId4" Type="http://schemas.openxmlformats.org/officeDocument/2006/relationships/hyperlink" Target="https://colinharman.substack.com/p/beware-tunnel-vision-in-ai-retrieva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Data_Encryption_Standard#NSA's_involvement_in_the_design" TargetMode="External"/><Relationship Id="rId3" Type="http://schemas.openxmlformats.org/officeDocument/2006/relationships/hyperlink" Target="https://www.zeroday.tools/" TargetMode="External"/><Relationship Id="rId7" Type="http://schemas.openxmlformats.org/officeDocument/2006/relationships/hyperlink" Target="https://flipperzero.one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owasp.org/www-community/attacks/Credential_stuffing" TargetMode="External"/><Relationship Id="rId5" Type="http://schemas.openxmlformats.org/officeDocument/2006/relationships/hyperlink" Target="https://pub.aimind.so/quantization-guide-for-complete-beginners-ac4555cf295f#:~:text=,assigned%20to%20the%20closest%20centroid" TargetMode="External"/><Relationship Id="rId4" Type="http://schemas.openxmlformats.org/officeDocument/2006/relationships/hyperlink" Target="https://github.com/rabbidave/Seriously-Silly-Summaries-for-Enterprise-Executives/blob/main/AI%20x%20Code%20Summary.pdf" TargetMode="External"/><Relationship Id="rId9" Type="http://schemas.openxmlformats.org/officeDocument/2006/relationships/hyperlink" Target="https://blog.cr.yp.to/20220805-nsa.html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9.xml"/><Relationship Id="rId7" Type="http://schemas.openxmlformats.org/officeDocument/2006/relationships/hyperlink" Target="https://github.com/rabbidave/Seriously-Silly-Summaries-for-Enterprise-Executives/blob/main/Enterprise%20LLM%20Security%20Summary.pdf" TargetMode="Externa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hyperlink" Target="https://youtu.be/vyqXLJsmsrk?si=PeqpSPDPzmMD80fu&amp;t=1279" TargetMode="Externa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nvidia.com/blog/announcing-steerlm-a-simple-and-practical-technique-to-customize-llms-during-inference/" TargetMode="External"/><Relationship Id="rId3" Type="http://schemas.openxmlformats.org/officeDocument/2006/relationships/hyperlink" Target="https://github.com/rabbidave/Denzel-Crocker-Hunting-For-Fairly-Odd-Prompts" TargetMode="External"/><Relationship Id="rId7" Type="http://schemas.openxmlformats.org/officeDocument/2006/relationships/hyperlink" Target="https://blogs.nvidia.com/blog/2023/04/25/ai-chatbot-guardrails-nemo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ithub.com/rabbidave/Jimmy-Neutron-and-Serverless-Stepwise-Latent-Space-Monitoring" TargetMode="External"/><Relationship Id="rId5" Type="http://schemas.openxmlformats.org/officeDocument/2006/relationships/hyperlink" Target="https://github.com/rabbidave/Squidward-Tentacles-and-Spying-on-Outputs-via-Conformal-Prediction" TargetMode="External"/><Relationship Id="rId4" Type="http://schemas.openxmlformats.org/officeDocument/2006/relationships/hyperlink" Target="https://github.com/rabbidave/StoopKid-Event-Driven-Input-Monitoring-for-Language-Model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Observability</a:t>
            </a:r>
            <a:endParaRPr lang="en-US" sz="1200" baseline="-2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9585"/>
            <a:ext cx="6436243" cy="140546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Security in the Age of AI</a:t>
            </a:r>
          </a:p>
          <a:p>
            <a:endParaRPr lang="en-US" dirty="0"/>
          </a:p>
          <a:p>
            <a:r>
              <a:rPr lang="en-US" sz="1200" dirty="0"/>
              <a:t>by David Pierce</a:t>
            </a:r>
          </a:p>
          <a:p>
            <a:r>
              <a:rPr lang="en-US" sz="1200" dirty="0">
                <a:hlinkClick r:id="rId3"/>
              </a:rPr>
              <a:t>Zeroday.tools</a:t>
            </a:r>
            <a:endParaRPr lang="en-US" sz="1200" dirty="0"/>
          </a:p>
          <a:p>
            <a:r>
              <a:rPr lang="en-US" sz="1200" dirty="0">
                <a:hlinkClick r:id="rId4"/>
              </a:rPr>
              <a:t>Latentspace.tools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5F303-EE0A-0800-9006-41742C52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for the Future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6D49D-EF3A-1A42-A4FC-6717BDFEB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81919" y="1526358"/>
            <a:ext cx="5157787" cy="823912"/>
          </a:xfrm>
        </p:spPr>
        <p:txBody>
          <a:bodyPr/>
          <a:lstStyle/>
          <a:p>
            <a:r>
              <a:rPr lang="en-US" dirty="0"/>
              <a:t>Paradigm Shifts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496F-3720-D271-1359-BA7301220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85068" y="2419687"/>
            <a:ext cx="3030249" cy="36845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Myriad In-The-Wild Exploits for LLMs (Data Extraction, Modified API Calls, </a:t>
            </a:r>
            <a:r>
              <a:rPr lang="en-US" dirty="0" err="1"/>
              <a:t>etc</a:t>
            </a:r>
            <a:r>
              <a:rPr lang="en-US" dirty="0"/>
              <a:t>); includes </a:t>
            </a:r>
            <a:r>
              <a:rPr lang="en-US" b="1" dirty="0">
                <a:hlinkClick r:id="rId3"/>
              </a:rPr>
              <a:t>decoding previously embedded data </a:t>
            </a:r>
            <a:r>
              <a:rPr lang="en-US" dirty="0"/>
              <a:t>within a DB</a:t>
            </a:r>
          </a:p>
          <a:p>
            <a:r>
              <a:rPr lang="en-US" b="1" u="sng" dirty="0">
                <a:hlinkClick r:id="rId4"/>
              </a:rPr>
              <a:t>Working Memory Graphs </a:t>
            </a:r>
            <a:r>
              <a:rPr lang="en-US" dirty="0"/>
              <a:t>&amp; Efficient Traversal via differently embedded structures utilizing eventual consistency affecting Operational Analytics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e.g. various granularity</a:t>
            </a:r>
          </a:p>
          <a:p>
            <a:r>
              <a:rPr lang="en-US" dirty="0"/>
              <a:t>Compromised applications utilizing a </a:t>
            </a:r>
            <a:r>
              <a:rPr lang="en-US" b="1" u="sng" dirty="0"/>
              <a:t>federated non-tokenized latent space </a:t>
            </a:r>
            <a:r>
              <a:rPr lang="en-US" dirty="0"/>
              <a:t>and shared models creating hidden human inscrutable application logs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A3733-ED3C-3057-CA31-868CF49E1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36124" y="2350270"/>
            <a:ext cx="3033424" cy="36845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Instrumented CI/CD Pipelines with </a:t>
            </a:r>
            <a:r>
              <a:rPr lang="en-US" b="1" u="sng" dirty="0"/>
              <a:t>Bill-of-Materials &amp; Dynamic Policies</a:t>
            </a:r>
            <a:r>
              <a:rPr lang="en-US" dirty="0"/>
              <a:t> via </a:t>
            </a:r>
            <a:r>
              <a:rPr lang="en-US" dirty="0">
                <a:hlinkClick r:id="rId5"/>
              </a:rPr>
              <a:t>OPA/Rego</a:t>
            </a:r>
            <a:endParaRPr lang="en-US" dirty="0"/>
          </a:p>
          <a:p>
            <a:r>
              <a:rPr lang="en-US" dirty="0"/>
              <a:t>Documented </a:t>
            </a:r>
            <a:r>
              <a:rPr lang="en-US" b="1" u="sng" dirty="0"/>
              <a:t>Per Release “Scope of Change”</a:t>
            </a:r>
            <a:r>
              <a:rPr lang="en-US" dirty="0"/>
              <a:t> allows for Remediation, Repackaging &amp; Ongoing Monitoring</a:t>
            </a:r>
          </a:p>
          <a:p>
            <a:r>
              <a:rPr lang="en-US" dirty="0"/>
              <a:t>Active curation &amp; utilization of </a:t>
            </a:r>
            <a:r>
              <a:rPr lang="en-US" b="1" u="sng" dirty="0">
                <a:hlinkClick r:id="rId6"/>
              </a:rPr>
              <a:t>known good or bad embedding spaces</a:t>
            </a:r>
            <a:r>
              <a:rPr lang="en-US" dirty="0"/>
              <a:t>; use of specific models for limited corpus</a:t>
            </a:r>
          </a:p>
          <a:p>
            <a:r>
              <a:rPr lang="en-US" dirty="0"/>
              <a:t>Use of LLMs in documenting per pipeline policies &amp; requirements via curation of </a:t>
            </a:r>
            <a:r>
              <a:rPr lang="en-US" b="1" u="sng" dirty="0"/>
              <a:t>Enterprise Knowledge Graphs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6C991A9-A786-B729-49FF-38B166637A01}"/>
              </a:ext>
            </a:extLst>
          </p:cNvPr>
          <p:cNvSpPr txBox="1">
            <a:spLocks/>
          </p:cNvSpPr>
          <p:nvPr/>
        </p:nvSpPr>
        <p:spPr>
          <a:xfrm>
            <a:off x="9177954" y="1526358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Best Practices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7EBBFE7-E534-C782-582B-1ECAF61AA04E}"/>
              </a:ext>
            </a:extLst>
          </p:cNvPr>
          <p:cNvSpPr txBox="1">
            <a:spLocks/>
          </p:cNvSpPr>
          <p:nvPr/>
        </p:nvSpPr>
        <p:spPr>
          <a:xfrm>
            <a:off x="630863" y="152635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2800" b="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20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b="1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Minimum Requirements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5EAD8991-57FF-86CA-CCB2-769C87FB4BA1}"/>
              </a:ext>
            </a:extLst>
          </p:cNvPr>
          <p:cNvSpPr txBox="1">
            <a:spLocks/>
          </p:cNvSpPr>
          <p:nvPr/>
        </p:nvSpPr>
        <p:spPr>
          <a:xfrm>
            <a:off x="434012" y="2419687"/>
            <a:ext cx="3030249" cy="368458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Manage your Risk Appropriately; an externally facing system needs more active monitoring and controls</a:t>
            </a:r>
          </a:p>
          <a:p>
            <a:r>
              <a:rPr lang="en-US" dirty="0"/>
              <a:t>Secure Sensitive Systems; use the Gen AI Hardening Checklist attached in the appendix alongside </a:t>
            </a:r>
            <a:r>
              <a:rPr lang="en-US" dirty="0">
                <a:hlinkClick r:id="rId7"/>
              </a:rPr>
              <a:t>open-source benchmarks</a:t>
            </a:r>
            <a:endParaRPr lang="en-US" dirty="0"/>
          </a:p>
          <a:p>
            <a:r>
              <a:rPr lang="en-US" dirty="0"/>
              <a:t>Build Purple Teams; matrix the efforts of your red/blue teams to also include your application and model development resources</a:t>
            </a:r>
          </a:p>
        </p:txBody>
      </p:sp>
    </p:spTree>
    <p:extLst>
      <p:ext uri="{BB962C8B-B14F-4D97-AF65-F5344CB8AC3E}">
        <p14:creationId xmlns:p14="http://schemas.microsoft.com/office/powerpoint/2010/main" val="3207908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3673" y="-170935"/>
            <a:ext cx="6164653" cy="1371600"/>
          </a:xfrm>
        </p:spPr>
        <p:txBody>
          <a:bodyPr/>
          <a:lstStyle/>
          <a:p>
            <a:pPr algn="ctr"/>
            <a:r>
              <a:rPr lang="en-US" dirty="0"/>
              <a:t>Q&amp;A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D495E19-EAB9-69C2-8696-265AC9D982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455513" y="1143000"/>
            <a:ext cx="3280974" cy="4572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0986" y="1200665"/>
            <a:ext cx="4203267" cy="381158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Topics of Interest: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What about X, Y, or Z?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How do we plan for an AGI?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Have you considered 1, 2, or 3?</a:t>
            </a:r>
          </a:p>
          <a:p>
            <a:endParaRPr lang="en-US" dirty="0"/>
          </a:p>
          <a:p>
            <a:r>
              <a:rPr lang="en-US" dirty="0"/>
              <a:t>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62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0A75-53DF-690A-5264-8922C7B68F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Appendix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AE087-0DD0-7C12-C50E-8D49CF8CD8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Add’l</a:t>
            </a:r>
            <a:r>
              <a:rPr lang="en-US" dirty="0"/>
              <a:t> Resources &amp; Links</a:t>
            </a:r>
          </a:p>
        </p:txBody>
      </p:sp>
    </p:spTree>
    <p:extLst>
      <p:ext uri="{BB962C8B-B14F-4D97-AF65-F5344CB8AC3E}">
        <p14:creationId xmlns:p14="http://schemas.microsoft.com/office/powerpoint/2010/main" val="2582506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0D29D-97F8-9444-C4EF-82D68069A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2EC61-AA6B-C42B-7A9E-844A1083E1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 AI Hardening Checklist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F0371F-9043-8B67-6ECF-A9A7ECCDC3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Key Exposures &amp; Mitigations for Sensitive or External LLM Systems</a:t>
            </a:r>
          </a:p>
        </p:txBody>
      </p:sp>
    </p:spTree>
    <p:extLst>
      <p:ext uri="{BB962C8B-B14F-4D97-AF65-F5344CB8AC3E}">
        <p14:creationId xmlns:p14="http://schemas.microsoft.com/office/powerpoint/2010/main" val="711208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D1A85-2D7D-344A-9C52-73CE1EC2B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427" y="-329697"/>
            <a:ext cx="10131425" cy="1456267"/>
          </a:xfrm>
        </p:spPr>
        <p:txBody>
          <a:bodyPr/>
          <a:lstStyle/>
          <a:p>
            <a:r>
              <a:rPr lang="en-US" b="1" dirty="0"/>
              <a:t>Gen AI System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6D506-6D09-09F4-362A-9D5234BA4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427" y="704967"/>
            <a:ext cx="11282880" cy="3649133"/>
          </a:xfrm>
        </p:spPr>
        <p:txBody>
          <a:bodyPr anchor="t">
            <a:noAutofit/>
          </a:bodyPr>
          <a:lstStyle/>
          <a:p>
            <a:pPr marL="0" indent="0" algn="l">
              <a:buNone/>
            </a:pPr>
            <a:r>
              <a:rPr lang="en-US" sz="1100" b="1" i="0" dirty="0">
                <a:solidFill>
                  <a:schemeClr val="tx2"/>
                </a:solidFill>
                <a:effectLst/>
                <a:latin typeface="+mj-lt"/>
              </a:rPr>
              <a:t>Optimization-Free Attacks</a:t>
            </a:r>
            <a:endParaRPr lang="en-US" sz="1100" b="1" dirty="0">
              <a:solidFill>
                <a:schemeClr val="tx2"/>
              </a:solidFill>
              <a:effectLst/>
              <a:latin typeface="+mj-lt"/>
            </a:endParaRPr>
          </a:p>
          <a:p>
            <a:pPr lvl="1"/>
            <a:r>
              <a:rPr lang="en-US" sz="1100" i="0" dirty="0">
                <a:solidFill>
                  <a:schemeClr val="tx2"/>
                </a:solidFill>
                <a:effectLst/>
                <a:latin typeface="+mj-lt"/>
              </a:rPr>
              <a:t>Key Exposure: Brand Reputation Damage &amp; Performance Degradation</a:t>
            </a:r>
          </a:p>
          <a:p>
            <a:pPr lvl="1"/>
            <a:r>
              <a:rPr lang="en-US" sz="1100" dirty="0">
                <a:solidFill>
                  <a:schemeClr val="tx2"/>
                </a:solidFill>
                <a:latin typeface="+mj-lt"/>
              </a:rPr>
              <a:t>Dependency: Requires specific API fields; no pre-processing</a:t>
            </a:r>
            <a:endParaRPr lang="en-US" sz="110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sz="1100" b="1" i="0" dirty="0">
                <a:solidFill>
                  <a:schemeClr val="tx2"/>
                </a:solidFill>
                <a:effectLst/>
                <a:latin typeface="+mj-lt"/>
              </a:rPr>
              <a:t>Pre-Processed Attacks</a:t>
            </a:r>
          </a:p>
          <a:p>
            <a:pPr lvl="1"/>
            <a:r>
              <a:rPr lang="en-US" sz="1100" i="0" dirty="0">
                <a:solidFill>
                  <a:schemeClr val="tx2"/>
                </a:solidFill>
                <a:effectLst/>
                <a:latin typeface="+mj-lt"/>
              </a:rPr>
              <a:t>Key Exposure: Data Loss via Exploitation of Distributed Systems making API calls</a:t>
            </a:r>
          </a:p>
          <a:p>
            <a:pPr lvl="1"/>
            <a:r>
              <a:rPr lang="en-US" sz="1100" dirty="0">
                <a:solidFill>
                  <a:schemeClr val="tx2"/>
                </a:solidFill>
                <a:latin typeface="+mj-lt"/>
              </a:rPr>
              <a:t>Dependency: Requires localized target; universal &amp; transferable</a:t>
            </a:r>
            <a:endParaRPr lang="en-US" sz="110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sz="1100" b="1" i="0" dirty="0">
                <a:solidFill>
                  <a:schemeClr val="tx2"/>
                </a:solidFill>
                <a:effectLst/>
                <a:latin typeface="+mj-lt"/>
              </a:rPr>
              <a:t>System Context Extraction</a:t>
            </a:r>
          </a:p>
          <a:p>
            <a:pPr lvl="1"/>
            <a:r>
              <a:rPr lang="en-US" sz="1100" i="0" dirty="0">
                <a:solidFill>
                  <a:schemeClr val="tx2"/>
                </a:solidFill>
                <a:effectLst/>
                <a:latin typeface="+mj-lt"/>
              </a:rPr>
              <a:t>Key Exposure: Documentation &amp; Distribution of System Vulnerabilities; Non-Compliance with AI Governance Standards</a:t>
            </a:r>
          </a:p>
          <a:p>
            <a:pPr lvl="1"/>
            <a:r>
              <a:rPr lang="en-US" sz="1100" dirty="0">
                <a:solidFill>
                  <a:schemeClr val="tx2"/>
                </a:solidFill>
                <a:latin typeface="+mj-lt"/>
              </a:rPr>
              <a:t>Dependency: Requires API Access over time; ‘blind SQL injection’ for LLMs</a:t>
            </a:r>
            <a:endParaRPr lang="en-US" sz="110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sz="1100" b="1" i="0" dirty="0">
                <a:solidFill>
                  <a:schemeClr val="tx2"/>
                </a:solidFill>
                <a:effectLst/>
                <a:latin typeface="+mj-lt"/>
              </a:rPr>
              <a:t>Model Context Extraction</a:t>
            </a:r>
            <a:endParaRPr lang="en-US" sz="1100" b="1" dirty="0">
              <a:solidFill>
                <a:schemeClr val="tx2"/>
              </a:solidFill>
              <a:effectLst/>
              <a:latin typeface="+mj-lt"/>
            </a:endParaRPr>
          </a:p>
          <a:p>
            <a:pPr lvl="1"/>
            <a:r>
              <a:rPr lang="en-US" sz="1100" i="0" dirty="0">
                <a:solidFill>
                  <a:schemeClr val="tx2"/>
                </a:solidFill>
                <a:effectLst/>
                <a:latin typeface="+mj-lt"/>
              </a:rPr>
              <a:t>Key Exposure: Documentation &amp; Distribution of Model-Specific Vulnerabilities</a:t>
            </a:r>
          </a:p>
          <a:p>
            <a:pPr lvl="1"/>
            <a:r>
              <a:rPr lang="en-US" sz="1100" dirty="0">
                <a:solidFill>
                  <a:schemeClr val="tx2"/>
                </a:solidFill>
                <a:latin typeface="+mj-lt"/>
              </a:rPr>
              <a:t>Dependency: API Access for context window; </a:t>
            </a:r>
            <a:r>
              <a:rPr lang="en-US" sz="1100" dirty="0" err="1">
                <a:solidFill>
                  <a:schemeClr val="tx2"/>
                </a:solidFill>
                <a:latin typeface="+mj-lt"/>
              </a:rPr>
              <a:t>VectorDB</a:t>
            </a:r>
            <a:r>
              <a:rPr lang="en-US" sz="1100" dirty="0">
                <a:solidFill>
                  <a:schemeClr val="tx2"/>
                </a:solidFill>
                <a:latin typeface="+mj-lt"/>
              </a:rPr>
              <a:t> Access for embeddings</a:t>
            </a:r>
          </a:p>
          <a:p>
            <a:pPr marL="0" indent="0" algn="l">
              <a:buNone/>
            </a:pPr>
            <a:r>
              <a:rPr lang="en-US" sz="1100" b="1" i="0" dirty="0">
                <a:solidFill>
                  <a:schemeClr val="tx2"/>
                </a:solidFill>
                <a:effectLst/>
                <a:latin typeface="+mj-lt"/>
              </a:rPr>
              <a:t>Training Data Extraction</a:t>
            </a:r>
            <a:endParaRPr lang="en-US" sz="1100" b="1" dirty="0">
              <a:solidFill>
                <a:schemeClr val="tx2"/>
              </a:solidFill>
              <a:effectLst/>
              <a:latin typeface="+mj-lt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i="0" dirty="0">
                <a:solidFill>
                  <a:schemeClr val="tx2"/>
                </a:solidFill>
                <a:effectLst/>
                <a:latin typeface="+mj-lt"/>
              </a:rPr>
              <a:t>Key Exposure: Legal Liability from Data Licensure Breaches; Non-Compliance with AI Governance Standards</a:t>
            </a:r>
            <a:endParaRPr lang="en-US" sz="1100" dirty="0">
              <a:solidFill>
                <a:schemeClr val="tx2"/>
              </a:solidFill>
              <a:latin typeface="+mj-lt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2"/>
                </a:solidFill>
                <a:latin typeface="+mj-lt"/>
              </a:rPr>
              <a:t>Dependency: Requires API Access over time; ‘rules’ defeated via prior system and model context extraction paired with optimized attacks</a:t>
            </a:r>
            <a:endParaRPr lang="en-US" sz="110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sz="1100" b="1" i="0" dirty="0">
                <a:solidFill>
                  <a:schemeClr val="tx2"/>
                </a:solidFill>
                <a:effectLst/>
                <a:latin typeface="+mj-lt"/>
              </a:rPr>
              <a:t>Supply Chain &amp; Data Poisoning</a:t>
            </a:r>
            <a:endParaRPr lang="en-US" sz="1100" b="1" dirty="0">
              <a:solidFill>
                <a:schemeClr val="tx2"/>
              </a:solidFill>
              <a:effectLst/>
              <a:latin typeface="+mj-lt"/>
            </a:endParaRPr>
          </a:p>
          <a:p>
            <a:pPr lvl="1"/>
            <a:r>
              <a:rPr lang="en-US" sz="1100" i="0" dirty="0">
                <a:solidFill>
                  <a:schemeClr val="tx2"/>
                </a:solidFill>
                <a:effectLst/>
                <a:latin typeface="+mj-lt"/>
              </a:rPr>
              <a:t>Key Exposure: Brand Reputation Damage &amp; Performance Degradation; Non-Compliance with AI Governance Standards, especially for “high-risk systems”</a:t>
            </a:r>
          </a:p>
          <a:p>
            <a:pPr lvl="1"/>
            <a:r>
              <a:rPr lang="en-US" sz="1100" dirty="0">
                <a:solidFill>
                  <a:schemeClr val="tx2"/>
                </a:solidFill>
                <a:latin typeface="+mj-lt"/>
              </a:rPr>
              <a:t>Dependency: Target use of compromised data &amp; models; integration of those vulnerabilities with CI/CD systems</a:t>
            </a:r>
            <a:endParaRPr lang="en-US" sz="110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sz="1100" b="1" i="0" dirty="0">
                <a:solidFill>
                  <a:schemeClr val="tx2"/>
                </a:solidFill>
                <a:effectLst/>
                <a:latin typeface="+mj-lt"/>
              </a:rPr>
              <a:t>Model-Specific Vulnerabilities</a:t>
            </a:r>
            <a:endParaRPr lang="en-US" sz="1100" b="1" dirty="0">
              <a:solidFill>
                <a:schemeClr val="tx2"/>
              </a:solidFill>
              <a:effectLst/>
              <a:latin typeface="+mj-lt"/>
            </a:endParaRPr>
          </a:p>
          <a:p>
            <a:pPr lvl="1"/>
            <a:r>
              <a:rPr lang="en-US" sz="1100" i="0" dirty="0">
                <a:solidFill>
                  <a:schemeClr val="tx2"/>
                </a:solidFill>
                <a:effectLst/>
                <a:latin typeface="+mj-lt"/>
              </a:rPr>
              <a:t>Key Exposure: Documentation &amp; Distribution of System Vulnerabilities; Brand Reputation Damage &amp; Performance Degradation</a:t>
            </a:r>
          </a:p>
          <a:p>
            <a:pPr lvl="1"/>
            <a:r>
              <a:rPr lang="en-US" sz="1100" dirty="0">
                <a:solidFill>
                  <a:schemeClr val="tx2"/>
                </a:solidFill>
                <a:latin typeface="+mj-lt"/>
              </a:rPr>
              <a:t>Dependency: Lack of Active Assessment of Sensitive or External Systems</a:t>
            </a:r>
          </a:p>
          <a:p>
            <a:pPr lvl="1"/>
            <a:endParaRPr lang="en-US" sz="1100" dirty="0">
              <a:solidFill>
                <a:schemeClr val="tx2"/>
              </a:solidFill>
              <a:effectLst/>
              <a:latin typeface="+mj-lt"/>
            </a:endParaRPr>
          </a:p>
          <a:p>
            <a:pPr marL="457200" lvl="1" indent="0">
              <a:buNone/>
            </a:pPr>
            <a:endParaRPr lang="en-US" sz="1100" b="0" dirty="0">
              <a:solidFill>
                <a:schemeClr val="tx2"/>
              </a:solidFill>
              <a:effectLst/>
              <a:latin typeface="+mj-lt"/>
            </a:endParaRPr>
          </a:p>
          <a:p>
            <a:endParaRPr lang="en-US" sz="11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2062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chemeClr val="tx2"/>
                </a:solidFill>
                <a:effectLst/>
              </a:rPr>
              <a:t>Optimization-Free Attacks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Requires specific API fields; no pre-processing</a:t>
            </a: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Brand Reputation Damage &amp; Performance Degradation</a:t>
            </a:r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algn="l"/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dirty="0">
                <a:solidFill>
                  <a:schemeClr val="accent1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Mitigate </a:t>
            </a:r>
            <a:r>
              <a:rPr lang="en-US" dirty="0">
                <a:solidFill>
                  <a:schemeClr val="accent1"/>
                </a:solidFill>
                <a:effectLst/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low-complexity priming attacks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via </a:t>
            </a:r>
            <a:r>
              <a:rPr lang="en-US" dirty="0">
                <a:solidFill>
                  <a:schemeClr val="accent1"/>
                </a:solidFill>
                <a:effectLst/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evaluation of input/output embeddings</a:t>
            </a:r>
            <a:r>
              <a:rPr lang="en-US" dirty="0">
                <a:solidFill>
                  <a:schemeClr val="accent1"/>
                </a:solidFill>
                <a:effectLst/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against moving windows of time, as well as limits on what data is available via API (e.g</a:t>
            </a:r>
            <a:r>
              <a:rPr lang="en-US" dirty="0">
                <a:solidFill>
                  <a:schemeClr val="tx2"/>
                </a:solidFill>
                <a:effectLst/>
                <a:latin typeface="+mj-lt"/>
              </a:rPr>
              <a:t>. </a:t>
            </a:r>
            <a:r>
              <a:rPr lang="en-US" dirty="0">
                <a:solidFill>
                  <a:schemeClr val="accent1"/>
                </a:solidFill>
                <a:effectLst/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Next-Token Probabilities aka Logits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); also mitigates DDoS attacks and indicates instances of poor generalization</a:t>
            </a:r>
            <a:br>
              <a:rPr lang="en-US" b="0" dirty="0">
                <a:solidFill>
                  <a:schemeClr val="tx2"/>
                </a:solidFill>
                <a:effectLst/>
                <a:latin typeface="+mj-lt"/>
              </a:rPr>
            </a:br>
            <a:endParaRPr lang="en-US" b="0" dirty="0">
              <a:solidFill>
                <a:schemeClr val="tx2"/>
              </a:solidFill>
              <a:effectLst/>
              <a:latin typeface="+mj-lt"/>
            </a:endParaRPr>
          </a:p>
          <a:p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406993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Pre-Processed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dirty="0">
                <a:solidFill>
                  <a:schemeClr val="tx2"/>
                </a:solidFill>
                <a:latin typeface="+mj-lt"/>
                <a:hlinkClick r:id="rId2"/>
              </a:rPr>
              <a:t>Requires localized target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; </a:t>
            </a:r>
            <a:r>
              <a:rPr lang="en-US" dirty="0">
                <a:solidFill>
                  <a:schemeClr val="tx2"/>
                </a:solidFill>
                <a:latin typeface="+mj-lt"/>
                <a:hlinkClick r:id="rId3"/>
              </a:rPr>
              <a:t>universal &amp; transferable</a:t>
            </a:r>
            <a:endParaRPr lang="en-US" dirty="0">
              <a:solidFill>
                <a:schemeClr val="tx2"/>
              </a:solidFill>
              <a:latin typeface="+mj-lt"/>
            </a:endParaRP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Data Loss via Exploitation of Distributed Systems</a:t>
            </a:r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algn="l"/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1" i="1" dirty="0">
                <a:solidFill>
                  <a:schemeClr val="tx2"/>
                </a:solidFill>
                <a:effectLst/>
                <a:latin typeface="+mj-lt"/>
                <a:hlinkClick r:id="rId4"/>
              </a:rPr>
              <a:t>Defeat pre-processed optimization attacks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by pre-defining unwanted behaviors, actively monitoring for similar behavior, as well as utilizing windowed evaluation of input/output embeddings against application-specific baselines</a:t>
            </a:r>
            <a:endParaRPr lang="en-US" b="0" dirty="0">
              <a:solidFill>
                <a:schemeClr val="tx2"/>
              </a:solidFill>
              <a:effectLst/>
              <a:latin typeface="+mj-lt"/>
            </a:endParaRPr>
          </a:p>
          <a:p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74099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System Context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24073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Requires API Access over time; ‘</a:t>
            </a:r>
            <a:r>
              <a:rPr lang="en-US" dirty="0">
                <a:solidFill>
                  <a:schemeClr val="tx2"/>
                </a:solidFill>
                <a:latin typeface="+mj-lt"/>
                <a:hlinkClick r:id="rId2"/>
              </a:rPr>
              <a:t>time-based blind SQL injection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’ but </a:t>
            </a:r>
            <a:r>
              <a:rPr lang="en-US" dirty="0">
                <a:solidFill>
                  <a:schemeClr val="tx2"/>
                </a:solidFill>
                <a:latin typeface="+mj-lt"/>
                <a:hlinkClick r:id="rId3"/>
              </a:rPr>
              <a:t>for LLMs</a:t>
            </a:r>
            <a:endParaRPr lang="en-US" dirty="0">
              <a:solidFill>
                <a:schemeClr val="tx2"/>
              </a:solidFill>
              <a:latin typeface="+mj-lt"/>
            </a:endParaRP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Documentation &amp; Distribution of System Vulnerabilities, Non-Compliance with AI Governance Standards,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etc</a:t>
            </a: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dirty="0">
                <a:solidFill>
                  <a:schemeClr val="tx2"/>
                </a:solidFill>
                <a:effectLst/>
                <a:latin typeface="+mj-lt"/>
              </a:rPr>
              <a:t>Mitigate retrieval of information about the system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and application controls from Time-Based Blind Injection Attacks via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Application-Specific Firewalls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and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5"/>
              </a:rPr>
              <a:t>Error Handling Best-Practices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; augment detection for sensitive systems by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6"/>
              </a:rPr>
              <a:t>evaluating conformity of inputs/outputs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against pre-embedded attack strings, and flagging long-running sessions for review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50814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Model Context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6752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API Access for context window; </a:t>
            </a:r>
            <a:r>
              <a:rPr lang="en-US" dirty="0" err="1">
                <a:solidFill>
                  <a:schemeClr val="tx2"/>
                </a:solidFill>
                <a:latin typeface="+mj-lt"/>
                <a:hlinkClick r:id="rId2"/>
              </a:rPr>
              <a:t>VectorDB</a:t>
            </a:r>
            <a:r>
              <a:rPr lang="en-US" dirty="0">
                <a:solidFill>
                  <a:schemeClr val="tx2"/>
                </a:solidFill>
                <a:latin typeface="+mj-lt"/>
                <a:hlinkClick r:id="rId2"/>
              </a:rPr>
              <a:t> Access for embeddings</a:t>
            </a:r>
            <a:endParaRPr lang="en-US" dirty="0">
              <a:solidFill>
                <a:schemeClr val="tx2"/>
              </a:solidFill>
              <a:latin typeface="+mj-lt"/>
            </a:endParaRP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Documentation &amp; Distribution of System Vulnerabilities</a:t>
            </a: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Reduce the risk from discoverable rules, extractable context (e.g. persistent attached document-based systems context),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etc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via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3"/>
              </a:rPr>
              <a:t>pre-defined rules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; prevent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2"/>
              </a:rPr>
              <a:t>decodable embeddings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(e.g. additional underlying data via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VectorDB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&amp; Backups) by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adding appropriate levels of noise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or using customized embedding models for sensitive data.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051651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Training Data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24073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Requires API Access over time; ‘rules’ defeated via prior system and model context extraction paired with optimized attacks</a:t>
            </a: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Legal Liability from Data Licensure Breaches, Non-Compliance with AI Governance Standards,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etc</a:t>
            </a: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 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2"/>
              </a:rPr>
              <a:t>Prevent disclosure of underlying data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while mitigating membership or attribute inference attacks with pre-defined context rules (e.g. “no repetition”),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3"/>
              </a:rPr>
              <a:t>whitelisting &amp; monitoring of allowed topics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, as well as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DLP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paired with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5"/>
              </a:rPr>
              <a:t>active statistical monitoring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via pre/post-processing of inputs/outputs</a:t>
            </a:r>
          </a:p>
          <a:p>
            <a:pPr marL="0" indent="0" algn="l">
              <a:buNone/>
            </a:pPr>
            <a:endParaRPr lang="en-US" b="0" i="0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dirty="0">
                <a:solidFill>
                  <a:schemeClr val="tx2"/>
                </a:solidFill>
                <a:latin typeface="+mj-lt"/>
              </a:rPr>
              <a:t>i.e. Data Extraction Attacks build upon pre-discovered rules/context and pre-optimized attacks</a:t>
            </a:r>
          </a:p>
        </p:txBody>
      </p:sp>
    </p:spTree>
    <p:extLst>
      <p:ext uri="{BB962C8B-B14F-4D97-AF65-F5344CB8AC3E}">
        <p14:creationId xmlns:p14="http://schemas.microsoft.com/office/powerpoint/2010/main" val="444408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E3646-0748-87B0-D8D4-7C4B78752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072F4-5021-24E8-0548-E38D76E3BB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effectLst/>
              </a:rPr>
              <a:t>Capabilities x</a:t>
            </a:r>
            <a:r>
              <a:rPr lang="en-US" dirty="0"/>
              <a:t> </a:t>
            </a:r>
            <a:r>
              <a:rPr lang="en-US" dirty="0">
                <a:effectLst/>
              </a:rPr>
              <a:t>Concerns</a:t>
            </a:r>
          </a:p>
          <a:p>
            <a:pPr marL="0" indent="0">
              <a:buNone/>
            </a:pPr>
            <a:endParaRPr lang="en-US" dirty="0">
              <a:effectLst/>
            </a:endParaRPr>
          </a:p>
          <a:p>
            <a:r>
              <a:rPr lang="en-US" dirty="0">
                <a:effectLst/>
              </a:rPr>
              <a:t>Concepts x Components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effectLst/>
              </a:rPr>
              <a:t>New Threats &amp; New Vectors</a:t>
            </a:r>
          </a:p>
          <a:p>
            <a:endParaRPr lang="en-US" dirty="0"/>
          </a:p>
          <a:p>
            <a:r>
              <a:rPr lang="en-US" dirty="0">
                <a:effectLst/>
              </a:rPr>
              <a:t>Building Better Widgets</a:t>
            </a:r>
          </a:p>
          <a:p>
            <a:endParaRPr lang="en-US" dirty="0"/>
          </a:p>
          <a:p>
            <a:r>
              <a:rPr lang="en-US" dirty="0">
                <a:effectLst/>
              </a:rPr>
              <a:t>Managing Residual Risk</a:t>
            </a:r>
          </a:p>
          <a:p>
            <a:endParaRPr lang="en-US" dirty="0"/>
          </a:p>
          <a:p>
            <a:r>
              <a:rPr lang="en-US" dirty="0">
                <a:effectLst/>
              </a:rPr>
              <a:t>Looking at the Horizon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F42058-B2A4-A932-556D-B494E9D43FFE}"/>
              </a:ext>
            </a:extLst>
          </p:cNvPr>
          <p:cNvSpPr txBox="1"/>
          <p:nvPr/>
        </p:nvSpPr>
        <p:spPr>
          <a:xfrm>
            <a:off x="3558011" y="6488668"/>
            <a:ext cx="1113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Appendix: System Hardening Checklist, Visualized Attacks,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669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Supply Chain &amp; Data Poisoning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747787" cy="4720403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Target use of compromised data &amp; models; integration of those vulnerabilities with CI/CD systems</a:t>
            </a: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Reputation Damage &amp; Performance Degradation, Non-Compliance with AI Governance Standards, especially “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2"/>
              </a:rPr>
              <a:t>high-risk systems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”</a:t>
            </a: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Mitigate </a:t>
            </a:r>
            <a:r>
              <a:rPr lang="en-US" dirty="0">
                <a:solidFill>
                  <a:schemeClr val="tx2"/>
                </a:solidFill>
                <a:latin typeface="+mj-lt"/>
                <a:hlinkClick r:id="rId3"/>
              </a:rPr>
              <a:t>Supply Chain 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&amp;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Data Poisoning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attacks via use of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5"/>
              </a:rPr>
              <a:t>Open-Source Foundation Models and Open-Source Data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wherein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6"/>
              </a:rPr>
              <a:t>Data Provenance/Lineage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 can be established, versions can be hashed, </a:t>
            </a:r>
            <a:r>
              <a:rPr lang="en-US" b="0" i="0" dirty="0" err="1">
                <a:solidFill>
                  <a:schemeClr val="tx2"/>
                </a:solidFill>
                <a:effectLst/>
                <a:latin typeface="+mj-lt"/>
              </a:rPr>
              <a:t>etc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; thereafter affect access and version control of fine-tuning data, contextual data (i.e. augmented generation), etc.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508245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CE20E-B2F3-DB6E-A0E9-B783B4357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Model Specific 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8E0A4-87B6-F7B9-7727-2255B989C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353801" cy="4720403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Dependency: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Lack of Active Assessment of Sensitive or External Systems</a:t>
            </a:r>
          </a:p>
          <a:p>
            <a:pPr algn="l"/>
            <a:endParaRPr lang="en-US" u="sng" dirty="0">
              <a:solidFill>
                <a:schemeClr val="tx2"/>
              </a:solidFill>
              <a:latin typeface="+mj-lt"/>
            </a:endParaRPr>
          </a:p>
          <a:p>
            <a:pPr marL="0" indent="0" algn="l">
              <a:buNone/>
            </a:pPr>
            <a:r>
              <a:rPr lang="en-US" b="0" i="0" u="sng" dirty="0">
                <a:solidFill>
                  <a:schemeClr val="tx2"/>
                </a:solidFill>
                <a:effectLst/>
                <a:latin typeface="+mj-lt"/>
              </a:rPr>
              <a:t>Key Exposure: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 Documentation &amp; Distribution of System Vulnerabilities; Brand Reputation Damage &amp; Performance Degradation</a:t>
            </a:r>
          </a:p>
          <a:p>
            <a:pPr marL="0" indent="0" algn="l">
              <a:buNone/>
            </a:pPr>
            <a:endParaRPr lang="en-US" b="0" i="0" u="sng" dirty="0">
              <a:solidFill>
                <a:schemeClr val="tx2"/>
              </a:solidFill>
              <a:effectLst/>
              <a:latin typeface="+mj-lt"/>
            </a:endParaRPr>
          </a:p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Takeaway: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Utilize a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2"/>
              </a:rPr>
              <a:t>Defense in Depth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approach (e.g.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3"/>
              </a:rPr>
              <a:t>Purple Teaming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), especially for Auto Regressive Models, while staying up to date on the latest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4"/>
              </a:rPr>
              <a:t>attack &amp; defense paradigms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;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5"/>
              </a:rPr>
              <a:t>utilize open-source resources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, 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  <a:hlinkClick r:id="rId6"/>
              </a:rPr>
              <a:t>contribute to the community</a:t>
            </a:r>
            <a:r>
              <a:rPr lang="en-US" b="0" i="0" dirty="0">
                <a:solidFill>
                  <a:schemeClr val="tx2"/>
                </a:solidFill>
                <a:effectLst/>
                <a:latin typeface="+mj-lt"/>
              </a:rPr>
              <a:t>, etc.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050822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73AF29-7607-1EF4-DCC4-19BD30BBC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1DEE6-777B-BEFB-EB08-55882583AF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Visualized Attacks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7D23EC-7ABB-488F-5C88-3E5E676298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And code samples where appropriate</a:t>
            </a:r>
          </a:p>
        </p:txBody>
      </p:sp>
    </p:spTree>
    <p:extLst>
      <p:ext uri="{BB962C8B-B14F-4D97-AF65-F5344CB8AC3E}">
        <p14:creationId xmlns:p14="http://schemas.microsoft.com/office/powerpoint/2010/main" val="6233510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9C7521-78AA-2AD1-531C-E24EB9A21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F313F-2723-5FEA-12D9-18D279978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0" i="0" dirty="0">
                <a:solidFill>
                  <a:schemeClr val="tx2"/>
                </a:solidFill>
                <a:effectLst/>
              </a:rPr>
              <a:t>Pre-Processed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05616-1945-B2E8-9C29-DBEDEF2C1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4251133" cy="396127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u="sng" dirty="0">
                <a:solidFill>
                  <a:schemeClr val="tx2"/>
                </a:solidFill>
                <a:latin typeface="+mj-lt"/>
              </a:rPr>
              <a:t>Summary: </a:t>
            </a:r>
            <a:r>
              <a:rPr lang="en-US" dirty="0">
                <a:solidFill>
                  <a:schemeClr val="tx2"/>
                </a:solidFill>
                <a:latin typeface="+mj-lt"/>
              </a:rPr>
              <a:t>Auto-Regressive Models were built for text completion; they can be tricked into thinking they already said yes, and then comply with the target instruction (e.g. use specific arguments in an API call)</a:t>
            </a:r>
            <a:endParaRPr lang="en-US" b="0" dirty="0">
              <a:solidFill>
                <a:schemeClr val="tx2"/>
              </a:solidFill>
              <a:effectLst/>
              <a:latin typeface="+mj-lt"/>
            </a:endParaRPr>
          </a:p>
          <a:p>
            <a:endParaRPr lang="en-US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F018BE0-D1D0-44A9-2442-12AAC9831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934" y="1989105"/>
            <a:ext cx="66294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789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07" y="834656"/>
            <a:ext cx="6164653" cy="1371600"/>
          </a:xfrm>
        </p:spPr>
        <p:txBody>
          <a:bodyPr/>
          <a:lstStyle/>
          <a:p>
            <a:r>
              <a:rPr lang="en-US" dirty="0"/>
              <a:t>Capabilities &amp; Concerns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6868" y="2062716"/>
            <a:ext cx="4203267" cy="3811588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/>
              <a:t>Capabilities of Auto-Regressive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Operate Across Mediums &amp; Channels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Capable of Task </a:t>
            </a:r>
            <a:r>
              <a:rPr lang="en-US" dirty="0">
                <a:hlinkClick r:id="rId5"/>
              </a:rPr>
              <a:t>Planning &amp; Orchestration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Self-Directed</a:t>
            </a:r>
            <a:r>
              <a:rPr lang="en-US" dirty="0"/>
              <a:t> Downstream Agents &amp; Systems</a:t>
            </a:r>
          </a:p>
          <a:p>
            <a:endParaRPr lang="en-US" dirty="0"/>
          </a:p>
          <a:p>
            <a:r>
              <a:rPr lang="en-US" dirty="0"/>
              <a:t>Concerns about AI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Hallucinations &amp; Auditability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7"/>
              </a:rPr>
              <a:t>Attack Strings </a:t>
            </a:r>
            <a:r>
              <a:rPr lang="en-US" dirty="0"/>
              <a:t>&amp; Abstracted Runtimes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(</a:t>
            </a:r>
            <a:r>
              <a:rPr lang="en-US" dirty="0" err="1"/>
              <a:t>Im</a:t>
            </a:r>
            <a:r>
              <a:rPr lang="en-US" dirty="0"/>
              <a:t>)Proper User Permissions</a:t>
            </a:r>
            <a:br>
              <a:rPr lang="en-US" dirty="0"/>
            </a:br>
            <a:endParaRPr lang="en-US" dirty="0"/>
          </a:p>
        </p:txBody>
      </p:sp>
      <p:pic>
        <p:nvPicPr>
          <p:cNvPr id="11" name="ROBOT">
            <a:hlinkClick r:id="" action="ppaction://media"/>
            <a:extLst>
              <a:ext uri="{FF2B5EF4-FFF2-40B4-BE49-F238E27FC236}">
                <a16:creationId xmlns:a16="http://schemas.microsoft.com/office/drawing/2014/main" id="{4B2903B7-7328-EB7D-09B0-0A385A2150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095894" y="1523206"/>
            <a:ext cx="6824340" cy="381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9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4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18707"/>
            <a:ext cx="6164653" cy="1371600"/>
          </a:xfrm>
        </p:spPr>
        <p:txBody>
          <a:bodyPr/>
          <a:lstStyle/>
          <a:p>
            <a:r>
              <a:rPr lang="en-US" dirty="0"/>
              <a:t>Core Concepts &amp; </a:t>
            </a:r>
            <a:br>
              <a:rPr lang="en-US" dirty="0"/>
            </a:br>
            <a:r>
              <a:rPr lang="en-US" dirty="0"/>
              <a:t>Key Components</a:t>
            </a:r>
          </a:p>
        </p:txBody>
      </p:sp>
      <p:pic>
        <p:nvPicPr>
          <p:cNvPr id="14" name="Picture Placeholder 13" descr="A diagram of a construction site&#10;&#10;Description automatically generated">
            <a:extLst>
              <a:ext uri="{FF2B5EF4-FFF2-40B4-BE49-F238E27FC236}">
                <a16:creationId xmlns:a16="http://schemas.microsoft.com/office/drawing/2014/main" id="{279574F7-FD75-92EB-F572-77380C55005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1" r="24251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-20192" y="2017620"/>
            <a:ext cx="4203267" cy="3811588"/>
          </a:xfrm>
        </p:spPr>
        <p:txBody>
          <a:bodyPr>
            <a:normAutofit fontScale="85000" lnSpcReduction="10000"/>
          </a:bodyPr>
          <a:lstStyle/>
          <a:p>
            <a:endParaRPr lang="en-US" dirty="0"/>
          </a:p>
          <a:p>
            <a:r>
              <a:rPr lang="en-US" dirty="0"/>
              <a:t>Concepts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Real-Time, Batch, &amp; AI-Driven Orchestration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Downstream Pipelines &amp; Agents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Contextual Grounding </a:t>
            </a:r>
            <a:r>
              <a:rPr lang="en-US" dirty="0"/>
              <a:t>&amp; </a:t>
            </a:r>
            <a:r>
              <a:rPr lang="en-US" dirty="0">
                <a:hlinkClick r:id="rId5"/>
              </a:rPr>
              <a:t>Guardrails</a:t>
            </a:r>
            <a:endParaRPr lang="en-US" dirty="0"/>
          </a:p>
          <a:p>
            <a:endParaRPr lang="en-US" dirty="0"/>
          </a:p>
          <a:p>
            <a:r>
              <a:rPr lang="en-US" dirty="0"/>
              <a:t>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Pre-Processing &amp; Enrichment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Abstraction &amp; Input Sanitization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Monitoring, Validation &amp; Output Sanitization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Placeholder 5" descr="A diagram of a system&#10;&#10;Description automatically generated">
            <a:extLst>
              <a:ext uri="{FF2B5EF4-FFF2-40B4-BE49-F238E27FC236}">
                <a16:creationId xmlns:a16="http://schemas.microsoft.com/office/drawing/2014/main" id="{E04AF909-6760-F7B4-2D90-AC34D30FB10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" r="5979"/>
          <a:stretch>
            <a:fillRect/>
          </a:stretch>
        </p:blipFill>
        <p:spPr>
          <a:xfrm>
            <a:off x="4907112" y="600739"/>
            <a:ext cx="7284888" cy="5752214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9CCE16C-4137-0A4D-D8C7-32972FBB3508}"/>
              </a:ext>
            </a:extLst>
          </p:cNvPr>
          <p:cNvSpPr/>
          <p:nvPr/>
        </p:nvSpPr>
        <p:spPr>
          <a:xfrm>
            <a:off x="7845427" y="3067493"/>
            <a:ext cx="4343400" cy="1711842"/>
          </a:xfrm>
          <a:custGeom>
            <a:avLst/>
            <a:gdLst>
              <a:gd name="connsiteX0" fmla="*/ 1004776 w 4343400"/>
              <a:gd name="connsiteY0" fmla="*/ 15949 h 1711842"/>
              <a:gd name="connsiteX1" fmla="*/ 4343400 w 4343400"/>
              <a:gd name="connsiteY1" fmla="*/ 0 h 1711842"/>
              <a:gd name="connsiteX2" fmla="*/ 4343400 w 4343400"/>
              <a:gd name="connsiteY2" fmla="*/ 1701209 h 1711842"/>
              <a:gd name="connsiteX3" fmla="*/ 5316 w 4343400"/>
              <a:gd name="connsiteY3" fmla="*/ 1711842 h 1711842"/>
              <a:gd name="connsiteX4" fmla="*/ 0 w 4343400"/>
              <a:gd name="connsiteY4" fmla="*/ 829340 h 1711842"/>
              <a:gd name="connsiteX5" fmla="*/ 377455 w 4343400"/>
              <a:gd name="connsiteY5" fmla="*/ 824023 h 1711842"/>
              <a:gd name="connsiteX6" fmla="*/ 382772 w 4343400"/>
              <a:gd name="connsiteY6" fmla="*/ 69112 h 1711842"/>
              <a:gd name="connsiteX7" fmla="*/ 1004776 w 4343400"/>
              <a:gd name="connsiteY7" fmla="*/ 15949 h 1711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43400" h="1711842">
                <a:moveTo>
                  <a:pt x="1004776" y="15949"/>
                </a:moveTo>
                <a:lnTo>
                  <a:pt x="4343400" y="0"/>
                </a:lnTo>
                <a:lnTo>
                  <a:pt x="4343400" y="1701209"/>
                </a:lnTo>
                <a:lnTo>
                  <a:pt x="5316" y="1711842"/>
                </a:lnTo>
                <a:lnTo>
                  <a:pt x="0" y="829340"/>
                </a:lnTo>
                <a:lnTo>
                  <a:pt x="377455" y="824023"/>
                </a:lnTo>
                <a:cubicBezTo>
                  <a:pt x="379227" y="572386"/>
                  <a:pt x="381000" y="320749"/>
                  <a:pt x="382772" y="69112"/>
                </a:cubicBezTo>
                <a:lnTo>
                  <a:pt x="1004776" y="1594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4C43FC-B6FF-D1A4-5DD2-A9B5E323F812}"/>
              </a:ext>
            </a:extLst>
          </p:cNvPr>
          <p:cNvSpPr/>
          <p:nvPr/>
        </p:nvSpPr>
        <p:spPr>
          <a:xfrm>
            <a:off x="4907111" y="2118536"/>
            <a:ext cx="7295323" cy="424505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diagram of a construction site&#10;&#10;Description automatically generated">
            <a:extLst>
              <a:ext uri="{FF2B5EF4-FFF2-40B4-BE49-F238E27FC236}">
                <a16:creationId xmlns:a16="http://schemas.microsoft.com/office/drawing/2014/main" id="{CD98A02C-9FEA-A0CB-B37F-09E1D58E8D3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105" y="611374"/>
            <a:ext cx="8242859" cy="5914506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C7CC90D3-B3D8-9E20-3B03-EAF8ABE48B0E}"/>
              </a:ext>
            </a:extLst>
          </p:cNvPr>
          <p:cNvSpPr/>
          <p:nvPr/>
        </p:nvSpPr>
        <p:spPr>
          <a:xfrm>
            <a:off x="5905373" y="3141921"/>
            <a:ext cx="793139" cy="372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A311BF41-C465-2C92-573F-20EE142CC2B2}"/>
              </a:ext>
            </a:extLst>
          </p:cNvPr>
          <p:cNvSpPr/>
          <p:nvPr/>
        </p:nvSpPr>
        <p:spPr>
          <a:xfrm rot="10800000">
            <a:off x="7321608" y="3864933"/>
            <a:ext cx="793139" cy="372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C69C260C-7CE9-BF5B-9A88-4F409963FDAD}"/>
              </a:ext>
            </a:extLst>
          </p:cNvPr>
          <p:cNvSpPr/>
          <p:nvPr/>
        </p:nvSpPr>
        <p:spPr>
          <a:xfrm rot="16200000">
            <a:off x="8726489" y="5524361"/>
            <a:ext cx="793139" cy="3721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04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0" animBg="1"/>
      <p:bldP spid="17" grpId="0" animBg="1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5F303-EE0A-0800-9006-41742C52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Evolving AI Security Landscape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6D49D-EF3A-1A42-A4FC-6717BDFEB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6639" y="1611746"/>
            <a:ext cx="5157787" cy="823912"/>
          </a:xfrm>
        </p:spPr>
        <p:txBody>
          <a:bodyPr/>
          <a:lstStyle/>
          <a:p>
            <a:r>
              <a:rPr lang="en-US" dirty="0"/>
              <a:t>Threat Vectors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496F-3720-D271-1359-BA7301220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030249" cy="368458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3"/>
              </a:rPr>
              <a:t>Myriad Vectors for Exploiting Gen AI Systems</a:t>
            </a:r>
            <a:r>
              <a:rPr lang="en-US" dirty="0"/>
              <a:t> via templated, infinitely generatable, and universally transferrable attack strings</a:t>
            </a:r>
          </a:p>
          <a:p>
            <a:r>
              <a:rPr lang="en-US" dirty="0"/>
              <a:t>(Sub)Domain Spoofing as a means of collecting not only credentials, but user data, and information about underlying model dataset</a:t>
            </a:r>
          </a:p>
          <a:p>
            <a:r>
              <a:rPr lang="en-US" dirty="0">
                <a:hlinkClick r:id="rId4"/>
              </a:rPr>
              <a:t>Supply Chain &amp; Data Poisoning</a:t>
            </a:r>
            <a:r>
              <a:rPr lang="en-US" dirty="0"/>
              <a:t> attacks via ubiquitous repos (e.g. </a:t>
            </a:r>
            <a:r>
              <a:rPr lang="en-US" dirty="0" err="1"/>
              <a:t>PyPI</a:t>
            </a:r>
            <a:r>
              <a:rPr lang="en-US" dirty="0"/>
              <a:t>, </a:t>
            </a:r>
            <a:r>
              <a:rPr lang="en-US" dirty="0" err="1"/>
              <a:t>PySpark</a:t>
            </a:r>
            <a:r>
              <a:rPr lang="en-US" dirty="0"/>
              <a:t>, </a:t>
            </a:r>
            <a:r>
              <a:rPr lang="en-US" dirty="0" err="1"/>
              <a:t>etc</a:t>
            </a:r>
            <a:r>
              <a:rPr lang="en-US" dirty="0"/>
              <a:t>) or datasets; hidden within branchless human-inscrutable optimizations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4E078B-990A-D496-54D2-3C5C7397E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36849" y="1609726"/>
            <a:ext cx="5183188" cy="823912"/>
          </a:xfrm>
        </p:spPr>
        <p:txBody>
          <a:bodyPr/>
          <a:lstStyle/>
          <a:p>
            <a:r>
              <a:rPr lang="en-US" dirty="0"/>
              <a:t>Specialized Tooling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A3733-ED3C-3057-CA31-868CF49E1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21964" y="2505075"/>
            <a:ext cx="3033424" cy="368458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5"/>
              </a:rPr>
              <a:t>Quantized Models </a:t>
            </a:r>
            <a:r>
              <a:rPr lang="en-US" dirty="0"/>
              <a:t>are running on phones, </a:t>
            </a:r>
            <a:r>
              <a:rPr lang="en-US" dirty="0" err="1"/>
              <a:t>Colab</a:t>
            </a:r>
            <a:r>
              <a:rPr lang="en-US" dirty="0"/>
              <a:t> Notebooks have TPUs, and Open-Source AI is the default</a:t>
            </a:r>
          </a:p>
          <a:p>
            <a:r>
              <a:rPr lang="en-US" dirty="0"/>
              <a:t>Autonomous Agents and Swarms are emerging as on-demand botnets sans the effort or curation; think burner cellphones</a:t>
            </a:r>
          </a:p>
          <a:p>
            <a:r>
              <a:rPr lang="en-US" dirty="0">
                <a:hlinkClick r:id="rId6"/>
              </a:rPr>
              <a:t>Credential Stuffing </a:t>
            </a:r>
            <a:r>
              <a:rPr lang="en-US" dirty="0"/>
              <a:t>&amp; </a:t>
            </a:r>
            <a:br>
              <a:rPr lang="en-US" dirty="0"/>
            </a:br>
            <a:r>
              <a:rPr lang="en-US" dirty="0"/>
              <a:t>Data Breaches facilitate automation of public user identification, personal account takeover, and professional account </a:t>
            </a:r>
            <a:br>
              <a:rPr lang="en-US" dirty="0"/>
            </a:br>
            <a:r>
              <a:rPr lang="en-US" dirty="0"/>
              <a:t>spear-phishing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53518C70-597D-355D-DE5C-3FC98BF2731C}"/>
              </a:ext>
            </a:extLst>
          </p:cNvPr>
          <p:cNvSpPr txBox="1">
            <a:spLocks/>
          </p:cNvSpPr>
          <p:nvPr/>
        </p:nvSpPr>
        <p:spPr>
          <a:xfrm>
            <a:off x="4677714" y="2505075"/>
            <a:ext cx="3033424" cy="3684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WormGPT</a:t>
            </a:r>
            <a:r>
              <a:rPr lang="en-US" dirty="0"/>
              <a:t> et al. were built on old models and suboptimal data; BYO malware is trivial even for non-state actors</a:t>
            </a:r>
          </a:p>
          <a:p>
            <a:r>
              <a:rPr lang="en-US" dirty="0">
                <a:hlinkClick r:id="rId7"/>
              </a:rPr>
              <a:t>Flipper Zero </a:t>
            </a:r>
            <a:r>
              <a:rPr lang="en-US" dirty="0"/>
              <a:t>has community modules &amp; firmware; wardriving is old hat, and script-kids have new toys</a:t>
            </a:r>
          </a:p>
          <a:p>
            <a:r>
              <a:rPr lang="en-US" dirty="0"/>
              <a:t>Post-Quantum Cryptography isn’t magic; trust but verify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8"/>
              </a:rPr>
              <a:t>DES</a:t>
            </a:r>
            <a:r>
              <a:rPr lang="en-US" dirty="0"/>
              <a:t> </a:t>
            </a:r>
            <a:r>
              <a:rPr lang="en-US" dirty="0">
                <a:hlinkClick r:id="rId9"/>
              </a:rPr>
              <a:t>v2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6C991A9-A786-B729-49FF-38B166637A01}"/>
              </a:ext>
            </a:extLst>
          </p:cNvPr>
          <p:cNvSpPr txBox="1">
            <a:spLocks/>
          </p:cNvSpPr>
          <p:nvPr/>
        </p:nvSpPr>
        <p:spPr>
          <a:xfrm>
            <a:off x="8605982" y="1609726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/>
              <a:t>Ubiquitous Access</a:t>
            </a:r>
          </a:p>
        </p:txBody>
      </p:sp>
    </p:spTree>
    <p:extLst>
      <p:ext uri="{BB962C8B-B14F-4D97-AF65-F5344CB8AC3E}">
        <p14:creationId xmlns:p14="http://schemas.microsoft.com/office/powerpoint/2010/main" val="4084239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3064-E88E-8410-BF01-6F2B3B7E7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457200"/>
            <a:ext cx="4343554" cy="1600200"/>
          </a:xfrm>
        </p:spPr>
        <p:txBody>
          <a:bodyPr/>
          <a:lstStyle/>
          <a:p>
            <a:r>
              <a:rPr lang="en-US" dirty="0"/>
              <a:t>How do you know what your system is doing?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EBBF92-65D3-CFC5-8BD6-7BB1EAB13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2057400"/>
            <a:ext cx="4627157" cy="3811588"/>
          </a:xfrm>
        </p:spPr>
        <p:txBody>
          <a:bodyPr>
            <a:normAutofit fontScale="85000" lnSpcReduction="10000"/>
          </a:bodyPr>
          <a:lstStyle/>
          <a:p>
            <a:endParaRPr lang="en-US" dirty="0"/>
          </a:p>
          <a:p>
            <a:r>
              <a:rPr lang="en-US" dirty="0"/>
              <a:t>Exponential Growth &amp; Emergent Behaviors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Auto-Regressive Models are bad at 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Forthcoming </a:t>
            </a:r>
            <a:r>
              <a:rPr lang="en-US" dirty="0">
                <a:hlinkClick r:id="rId5"/>
              </a:rPr>
              <a:t>Next-Gen Objective-Driven Models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Emergent Behaviors x Bad IAM Policies</a:t>
            </a:r>
          </a:p>
          <a:p>
            <a:endParaRPr lang="en-US" dirty="0"/>
          </a:p>
          <a:p>
            <a:r>
              <a:rPr lang="en-US" dirty="0"/>
              <a:t>Non-Deterministic Systems vs Next-Gen Analytics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Inputs don’t predict Outputs; adjust your priors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Managing Data across states; persist everything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Measure Non-Conformity &amp; Allow for Evolving Schemas</a:t>
            </a:r>
            <a:br>
              <a:rPr lang="en-US" dirty="0"/>
            </a:br>
            <a:endParaRPr lang="en-US" dirty="0"/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E561BAD5-29D1-F8E2-29B1-CC85EA3C79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538650" y="966281"/>
            <a:ext cx="6441759" cy="48736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63D262-E984-5497-B39F-7F438CF3122D}"/>
              </a:ext>
            </a:extLst>
          </p:cNvPr>
          <p:cNvSpPr txBox="1"/>
          <p:nvPr/>
        </p:nvSpPr>
        <p:spPr>
          <a:xfrm>
            <a:off x="7297552" y="6225363"/>
            <a:ext cx="2923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Executive Summary Available</a:t>
            </a:r>
            <a:endParaRPr lang="en-US" dirty="0"/>
          </a:p>
        </p:txBody>
      </p:sp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B4B87439-7EDE-6B4E-0C4D-F85846D668E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3140"/>
            <a:ext cx="5422770" cy="583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204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9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5F303-EE0A-0800-9006-41742C52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Exposure by Dimension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6D49D-EF3A-1A42-A4FC-6717BDFEB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6639" y="1611746"/>
            <a:ext cx="5157787" cy="823912"/>
          </a:xfrm>
        </p:spPr>
        <p:txBody>
          <a:bodyPr/>
          <a:lstStyle/>
          <a:p>
            <a:r>
              <a:rPr lang="en-US" dirty="0"/>
              <a:t>Security Posture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496F-3720-D271-1359-BA7301220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030249" cy="3684588"/>
          </a:xfrm>
        </p:spPr>
        <p:txBody>
          <a:bodyPr>
            <a:normAutofit fontScale="92500" lnSpcReduction="20000"/>
          </a:bodyPr>
          <a:lstStyle/>
          <a:p>
            <a:r>
              <a:rPr lang="en-US" b="1" u="sng" dirty="0"/>
              <a:t>Internal:</a:t>
            </a:r>
            <a:r>
              <a:rPr lang="en-US" dirty="0"/>
              <a:t> System Exclusively interacted with by internal hardware, networks,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b="1" u="sng" dirty="0"/>
              <a:t>Hybrid:</a:t>
            </a:r>
            <a:r>
              <a:rPr lang="en-US" dirty="0"/>
              <a:t> System interacts with 3</a:t>
            </a:r>
            <a:r>
              <a:rPr lang="en-US" baseline="30000" dirty="0"/>
              <a:t>rd</a:t>
            </a:r>
            <a:r>
              <a:rPr lang="en-US" dirty="0"/>
              <a:t> Party Systems, tooling,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b="1" u="sng" dirty="0"/>
              <a:t>External: </a:t>
            </a:r>
            <a:r>
              <a:rPr lang="en-US" dirty="0"/>
              <a:t>System is designed to interact with public facing systems by design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4E078B-990A-D496-54D2-3C5C7397E2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36127" y="1609726"/>
            <a:ext cx="5183188" cy="823912"/>
          </a:xfrm>
        </p:spPr>
        <p:txBody>
          <a:bodyPr/>
          <a:lstStyle/>
          <a:p>
            <a:r>
              <a:rPr lang="en-US" dirty="0"/>
              <a:t>Data Sensitivity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8A3733-ED3C-3057-CA31-868CF49E1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21964" y="2505075"/>
            <a:ext cx="3033424" cy="3684588"/>
          </a:xfrm>
        </p:spPr>
        <p:txBody>
          <a:bodyPr>
            <a:normAutofit fontScale="92500" lnSpcReduction="20000"/>
          </a:bodyPr>
          <a:lstStyle/>
          <a:p>
            <a:r>
              <a:rPr lang="en-US" b="1" u="sng" dirty="0"/>
              <a:t>Zero/1</a:t>
            </a:r>
            <a:r>
              <a:rPr lang="en-US" b="1" u="sng" baseline="30000" dirty="0"/>
              <a:t>st</a:t>
            </a:r>
            <a:r>
              <a:rPr lang="en-US" b="1" u="sng" dirty="0"/>
              <a:t> Party Data: </a:t>
            </a:r>
            <a:r>
              <a:rPr lang="en-US" dirty="0"/>
              <a:t>Self-Generated Data else Data Captured via explicit EULA</a:t>
            </a:r>
          </a:p>
          <a:p>
            <a:r>
              <a:rPr lang="en-US" b="1" u="sng" dirty="0"/>
              <a:t>3</a:t>
            </a:r>
            <a:r>
              <a:rPr lang="en-US" b="1" u="sng" baseline="30000" dirty="0"/>
              <a:t>rd</a:t>
            </a:r>
            <a:r>
              <a:rPr lang="en-US" b="1" u="sng" dirty="0"/>
              <a:t> Party Data: </a:t>
            </a:r>
            <a:r>
              <a:rPr lang="en-US" dirty="0"/>
              <a:t>Data Licensed by 3</a:t>
            </a:r>
            <a:r>
              <a:rPr lang="en-US" baseline="30000" dirty="0"/>
              <a:t>rd</a:t>
            </a:r>
            <a:r>
              <a:rPr lang="en-US" dirty="0"/>
              <a:t> Parties to specific integrations and bound by specific terms; should define assumed liability and indemnity for utilization</a:t>
            </a:r>
          </a:p>
          <a:p>
            <a:r>
              <a:rPr lang="en-US" b="1" u="sng" dirty="0"/>
              <a:t>Public Data: </a:t>
            </a:r>
            <a:r>
              <a:rPr lang="en-US" dirty="0"/>
              <a:t>broadly available data utilized in the training and fine-tuning of AI systems that may have existing licensure; else scraped sans terms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53518C70-597D-355D-DE5C-3FC98BF2731C}"/>
              </a:ext>
            </a:extLst>
          </p:cNvPr>
          <p:cNvSpPr txBox="1">
            <a:spLocks/>
          </p:cNvSpPr>
          <p:nvPr/>
        </p:nvSpPr>
        <p:spPr>
          <a:xfrm>
            <a:off x="4677714" y="2505075"/>
            <a:ext cx="3033424" cy="3684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Public:</a:t>
            </a:r>
            <a:r>
              <a:rPr lang="en-US" dirty="0"/>
              <a:t> No </a:t>
            </a:r>
            <a:r>
              <a:rPr lang="en-US" dirty="0" err="1"/>
              <a:t>add’l</a:t>
            </a:r>
            <a:r>
              <a:rPr lang="en-US" dirty="0"/>
              <a:t> risk imposed on system</a:t>
            </a:r>
          </a:p>
          <a:p>
            <a:r>
              <a:rPr lang="en-US" b="1" u="sng" dirty="0"/>
              <a:t>Internal:</a:t>
            </a:r>
            <a:r>
              <a:rPr lang="en-US" dirty="0"/>
              <a:t> Minor </a:t>
            </a:r>
            <a:r>
              <a:rPr lang="en-US" dirty="0" err="1"/>
              <a:t>add’l</a:t>
            </a:r>
            <a:r>
              <a:rPr lang="en-US" dirty="0"/>
              <a:t> risk imposed; may need access controls,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b="1" u="sng" dirty="0"/>
              <a:t>Confidential:</a:t>
            </a:r>
            <a:r>
              <a:rPr lang="en-US" dirty="0"/>
              <a:t> Major </a:t>
            </a:r>
            <a:r>
              <a:rPr lang="en-US" dirty="0" err="1"/>
              <a:t>add’l</a:t>
            </a:r>
            <a:r>
              <a:rPr lang="en-US" dirty="0"/>
              <a:t> risk imposed; may require </a:t>
            </a:r>
            <a:r>
              <a:rPr lang="en-US" dirty="0" err="1"/>
              <a:t>add’l</a:t>
            </a:r>
            <a:r>
              <a:rPr lang="en-US" dirty="0"/>
              <a:t> validation</a:t>
            </a:r>
          </a:p>
          <a:p>
            <a:r>
              <a:rPr lang="en-US" b="1" u="sng" dirty="0"/>
              <a:t>Restricted:</a:t>
            </a:r>
            <a:r>
              <a:rPr lang="en-US" dirty="0"/>
              <a:t> Existential </a:t>
            </a:r>
            <a:r>
              <a:rPr lang="en-US" dirty="0" err="1"/>
              <a:t>add’l</a:t>
            </a:r>
            <a:r>
              <a:rPr lang="en-US" dirty="0"/>
              <a:t> risk imposed; will require </a:t>
            </a:r>
            <a:r>
              <a:rPr lang="en-US" dirty="0" err="1"/>
              <a:t>add’l</a:t>
            </a:r>
            <a:r>
              <a:rPr lang="en-US" dirty="0"/>
              <a:t> access &amp; validation controls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76C991A9-A786-B729-49FF-38B166637A01}"/>
              </a:ext>
            </a:extLst>
          </p:cNvPr>
          <p:cNvSpPr txBox="1">
            <a:spLocks/>
          </p:cNvSpPr>
          <p:nvPr/>
        </p:nvSpPr>
        <p:spPr>
          <a:xfrm>
            <a:off x="8605982" y="1609726"/>
            <a:ext cx="5183188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/>
              <a:t>Data Licensure</a:t>
            </a:r>
          </a:p>
        </p:txBody>
      </p:sp>
    </p:spTree>
    <p:extLst>
      <p:ext uri="{BB962C8B-B14F-4D97-AF65-F5344CB8AC3E}">
        <p14:creationId xmlns:p14="http://schemas.microsoft.com/office/powerpoint/2010/main" val="3608448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FC46-48C6-096D-3E14-AE855681D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197250" cy="634855"/>
          </a:xfrm>
        </p:spPr>
        <p:txBody>
          <a:bodyPr/>
          <a:lstStyle/>
          <a:p>
            <a:r>
              <a:rPr lang="en-US" dirty="0"/>
              <a:t>Solving for Residual Risk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074A9-63AD-16CE-3EE5-3A88DD505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148" y="992187"/>
            <a:ext cx="3140465" cy="4873625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/>
              <a:t>Access Constraints</a:t>
            </a:r>
          </a:p>
          <a:p>
            <a:r>
              <a:rPr lang="en-US" dirty="0"/>
              <a:t>SSO/VPN</a:t>
            </a:r>
          </a:p>
          <a:p>
            <a:r>
              <a:rPr lang="en-US" dirty="0"/>
              <a:t>MFA (Authenticator, SMS,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r>
              <a:rPr lang="en-US" b="1" u="sng" dirty="0"/>
              <a:t>Validation Controls</a:t>
            </a:r>
          </a:p>
          <a:p>
            <a:r>
              <a:rPr lang="en-US" dirty="0"/>
              <a:t>Input Validation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3"/>
              </a:rPr>
              <a:t>Lambda</a:t>
            </a:r>
            <a:r>
              <a:rPr lang="en-US" dirty="0"/>
              <a:t>, </a:t>
            </a:r>
            <a:r>
              <a:rPr lang="en-US" dirty="0">
                <a:hlinkClick r:id="rId4"/>
              </a:rPr>
              <a:t>Elastic Cache</a:t>
            </a:r>
            <a:endParaRPr lang="en-US" dirty="0"/>
          </a:p>
          <a:p>
            <a:r>
              <a:rPr lang="en-US" dirty="0"/>
              <a:t>Output Validation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5"/>
              </a:rPr>
              <a:t>Lambda, S3 (for baseline)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Statistical Monitoring</a:t>
            </a:r>
          </a:p>
          <a:p>
            <a:r>
              <a:rPr lang="en-US" dirty="0"/>
              <a:t>Clustering &amp; Vectorization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6"/>
              </a:rPr>
              <a:t>Lambda, DynamoDB</a:t>
            </a:r>
            <a:endParaRPr lang="en-US" dirty="0"/>
          </a:p>
          <a:p>
            <a:r>
              <a:rPr lang="en-US" dirty="0"/>
              <a:t>Forecasting Drift &amp; Alerts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>
                <a:hlinkClick r:id="rId5"/>
              </a:rPr>
              <a:t>EC2, S3, SNS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Rules-based Monitoring</a:t>
            </a:r>
          </a:p>
          <a:p>
            <a:r>
              <a:rPr lang="en-US" dirty="0"/>
              <a:t>Conditional Guardrails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 err="1">
                <a:hlinkClick r:id="rId7"/>
              </a:rPr>
              <a:t>NeMo</a:t>
            </a:r>
            <a:r>
              <a:rPr lang="en-US" dirty="0">
                <a:hlinkClick r:id="rId7"/>
              </a:rPr>
              <a:t> by Nvidia</a:t>
            </a:r>
            <a:endParaRPr lang="en-US" dirty="0"/>
          </a:p>
          <a:p>
            <a:r>
              <a:rPr lang="en-US" dirty="0"/>
              <a:t>Post-Processing</a:t>
            </a:r>
            <a:br>
              <a:rPr lang="en-US" dirty="0"/>
            </a:br>
            <a:r>
              <a:rPr lang="en-US" dirty="0"/>
              <a:t>e.g. </a:t>
            </a:r>
            <a:r>
              <a:rPr lang="en-US" dirty="0" err="1">
                <a:hlinkClick r:id="rId8"/>
              </a:rPr>
              <a:t>SteerLM</a:t>
            </a:r>
            <a:r>
              <a:rPr lang="en-US" dirty="0">
                <a:hlinkClick r:id="rId8"/>
              </a:rPr>
              <a:t> by Nvidia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5474724-BE39-9200-AAC6-666312B1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262485"/>
              </p:ext>
            </p:extLst>
          </p:nvPr>
        </p:nvGraphicFramePr>
        <p:xfrm>
          <a:off x="355309" y="1421239"/>
          <a:ext cx="7100972" cy="47314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5243">
                  <a:extLst>
                    <a:ext uri="{9D8B030D-6E8A-4147-A177-3AD203B41FA5}">
                      <a16:colId xmlns:a16="http://schemas.microsoft.com/office/drawing/2014/main" val="3653808754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378326968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6318499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55782090"/>
                    </a:ext>
                  </a:extLst>
                </a:gridCol>
              </a:tblGrid>
              <a:tr h="785650">
                <a:tc>
                  <a:txBody>
                    <a:bodyPr/>
                    <a:lstStyle/>
                    <a:p>
                      <a:r>
                        <a:rPr lang="en-US" sz="1200" dirty="0"/>
                        <a:t>Risk-based Capabilities &amp; Controls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Internal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Hybrid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External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8004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Public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or Validation Constraints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Input/Output Validation &amp; Active Monitoring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81021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Internal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SSO/VPN Access Constraints; No </a:t>
                      </a:r>
                      <a:r>
                        <a:rPr lang="en-US" sz="1200" u="sng" dirty="0"/>
                        <a:t>Mandatory</a:t>
                      </a:r>
                      <a:r>
                        <a:rPr lang="en-US" sz="1200" dirty="0"/>
                        <a:t>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SSO/VPN Access Constraints; Input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 Access Constraints; Input &amp; Output Validation w/ Active Monitoring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901950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Confidential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Validation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w/ Active Monitoring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711413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Restricted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w/ Active Monitoring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SSO/VPN/MFA Access Constraints; Input &amp; Output Validation w/ Active Monitoring + Conditional Guardrails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478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3837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0FC46-48C6-096D-3E14-AE855681D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197250" cy="634855"/>
          </a:xfrm>
        </p:spPr>
        <p:txBody>
          <a:bodyPr/>
          <a:lstStyle/>
          <a:p>
            <a:r>
              <a:rPr lang="en-US" dirty="0"/>
              <a:t>Mitigating Liability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074A9-63AD-16CE-3EE5-3A88DD505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148" y="992187"/>
            <a:ext cx="3282014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Leadership &amp; Legal Review</a:t>
            </a:r>
          </a:p>
          <a:p>
            <a:r>
              <a:rPr lang="en-US" dirty="0"/>
              <a:t>Business Acceptance of Risk</a:t>
            </a:r>
          </a:p>
          <a:p>
            <a:r>
              <a:rPr lang="en-US" dirty="0"/>
              <a:t>Legal Validation of Indemnity</a:t>
            </a:r>
          </a:p>
          <a:p>
            <a:r>
              <a:rPr lang="en-US" dirty="0"/>
              <a:t>Legal Assessment by SMEs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5474724-BE39-9200-AAC6-666312B1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468536"/>
              </p:ext>
            </p:extLst>
          </p:nvPr>
        </p:nvGraphicFramePr>
        <p:xfrm>
          <a:off x="355309" y="1421239"/>
          <a:ext cx="7100972" cy="4653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5243">
                  <a:extLst>
                    <a:ext uri="{9D8B030D-6E8A-4147-A177-3AD203B41FA5}">
                      <a16:colId xmlns:a16="http://schemas.microsoft.com/office/drawing/2014/main" val="3653808754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378326968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63184995"/>
                    </a:ext>
                  </a:extLst>
                </a:gridCol>
                <a:gridCol w="1775243">
                  <a:extLst>
                    <a:ext uri="{9D8B030D-6E8A-4147-A177-3AD203B41FA5}">
                      <a16:colId xmlns:a16="http://schemas.microsoft.com/office/drawing/2014/main" val="655782090"/>
                    </a:ext>
                  </a:extLst>
                </a:gridCol>
              </a:tblGrid>
              <a:tr h="785650">
                <a:tc>
                  <a:txBody>
                    <a:bodyPr/>
                    <a:lstStyle/>
                    <a:p>
                      <a:r>
                        <a:rPr lang="en-US" sz="1200" dirty="0"/>
                        <a:t>Risk-based Capabilities &amp; Controls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Zero of 1</a:t>
                      </a:r>
                      <a:r>
                        <a:rPr lang="en-US" sz="1200" baseline="30000" dirty="0"/>
                        <a:t>st</a:t>
                      </a:r>
                      <a:r>
                        <a:rPr lang="en-US" sz="1200" dirty="0"/>
                        <a:t> Party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  <a:r>
                        <a:rPr lang="en-US" sz="1200" baseline="30000" dirty="0"/>
                        <a:t>rd</a:t>
                      </a:r>
                      <a:r>
                        <a:rPr lang="en-US" sz="1200" dirty="0"/>
                        <a:t> Party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Public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218004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Public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Assessment by SMEs; Legal Validation of Indemnity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No Access Constraints; Requires Input/Output Validation &amp; Active Monitoring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1810217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Internal Data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Business Acceptance of Risk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Legal Validation of Indemnity; Business Acceptance of Risk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901950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Confidential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Validation of Indemnity;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711413"/>
                  </a:ext>
                </a:extLst>
              </a:tr>
              <a:tr h="92829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Restricted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Validation of Indemnity;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Business Acceptance of Risk; Legal Assessment by SMEs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4478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69799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5714</TotalTime>
  <Words>2882</Words>
  <Application>Microsoft Office PowerPoint</Application>
  <PresentationFormat>Widescreen</PresentationFormat>
  <Paragraphs>285</Paragraphs>
  <Slides>23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Celestial</vt:lpstr>
      <vt:lpstr>Observability</vt:lpstr>
      <vt:lpstr>Agenda</vt:lpstr>
      <vt:lpstr>Capabilities &amp; Concerns</vt:lpstr>
      <vt:lpstr>Core Concepts &amp;  Key Components</vt:lpstr>
      <vt:lpstr>Evolving AI Security Landscape</vt:lpstr>
      <vt:lpstr>How do you know what your system is doing?</vt:lpstr>
      <vt:lpstr>Calculating Exposure by Dimension</vt:lpstr>
      <vt:lpstr>Solving for Residual Risk</vt:lpstr>
      <vt:lpstr>Mitigating Liability</vt:lpstr>
      <vt:lpstr>Planning for the Future</vt:lpstr>
      <vt:lpstr>Q&amp;A</vt:lpstr>
      <vt:lpstr>Appendix</vt:lpstr>
      <vt:lpstr>Gen AI Hardening Checklist</vt:lpstr>
      <vt:lpstr>Gen AI System Vulnerabilities</vt:lpstr>
      <vt:lpstr>Optimization-Free Attacks</vt:lpstr>
      <vt:lpstr>Pre-Processed Attacks</vt:lpstr>
      <vt:lpstr>System Context Extraction</vt:lpstr>
      <vt:lpstr>Model Context Extraction</vt:lpstr>
      <vt:lpstr>Training Data Extraction</vt:lpstr>
      <vt:lpstr>Supply Chain &amp; Data Poisoning</vt:lpstr>
      <vt:lpstr>Model Specific Vulnerabilities</vt:lpstr>
      <vt:lpstr>Visualized Attacks</vt:lpstr>
      <vt:lpstr>Pre-Processed Attacks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Pierce</dc:creator>
  <cp:lastModifiedBy>David Pierce</cp:lastModifiedBy>
  <cp:revision>12</cp:revision>
  <dcterms:created xsi:type="dcterms:W3CDTF">2023-11-05T17:40:05Z</dcterms:created>
  <dcterms:modified xsi:type="dcterms:W3CDTF">2024-01-02T21:20:45Z</dcterms:modified>
</cp:coreProperties>
</file>

<file path=docProps/thumbnail.jpeg>
</file>